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7223125" cx="12841275"/>
  <p:notesSz cx="6858000" cy="9144000"/>
  <p:embeddedFontLst>
    <p:embeddedFont>
      <p:font typeface="Roboto Black"/>
      <p:bold r:id="rId11"/>
      <p:boldItalic r:id="rId12"/>
    </p:embeddedFon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Black-bold.fntdata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font" Target="fonts/RobotoBlack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900a174698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900a174698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00a174698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900a174698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00a174698_0_1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900a174698_0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00a174698_0_1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900a174698_0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00a174698_0_1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900a174698_0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6611490" y="2990455"/>
            <a:ext cx="6030682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6611557" y="3611561"/>
            <a:ext cx="603054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 b="0" l="34193" r="5758" t="0"/>
          <a:stretch/>
        </p:blipFill>
        <p:spPr>
          <a:xfrm flipH="1">
            <a:off x="-92598" y="-1"/>
            <a:ext cx="6504973" cy="722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39865" y="5266481"/>
            <a:ext cx="1773932" cy="1336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>
            <a:off x="97300" y="6486075"/>
            <a:ext cx="3788700" cy="67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 showMasterSp="0">
  <p:cSld name="Section 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042002" y="4276791"/>
            <a:ext cx="10601594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042002" y="4897897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1413" y="696023"/>
            <a:ext cx="2830836" cy="1065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3">
            <a:alphaModFix/>
          </a:blip>
          <a:srcRect b="41531" l="4960" r="4960" t="24356"/>
          <a:stretch/>
        </p:blipFill>
        <p:spPr>
          <a:xfrm>
            <a:off x="0" y="0"/>
            <a:ext cx="12841288" cy="3470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42249" y="2119830"/>
            <a:ext cx="1634085" cy="1230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Title" showMasterSp="0">
  <p:cSld name="1_Section 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13593" l="15978" r="4959" t="24355"/>
          <a:stretch/>
        </p:blipFill>
        <p:spPr>
          <a:xfrm>
            <a:off x="-60960" y="-2031"/>
            <a:ext cx="12902248" cy="7225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3602" y="472342"/>
            <a:ext cx="1634085" cy="123093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ctrTitle"/>
          </p:nvPr>
        </p:nvSpPr>
        <p:spPr>
          <a:xfrm>
            <a:off x="1199932" y="3218626"/>
            <a:ext cx="10601594" cy="6211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Black"/>
              <a:buNone/>
              <a:defRPr b="1" sz="2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200050" y="3839732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st Page Logo" showMasterSp="0">
  <p:cSld name="Last Page Logo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01096" y="1261641"/>
            <a:ext cx="6239096" cy="469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Layout" showMasterSp="0">
  <p:cSld name="Blank Slide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37732" y="624958"/>
            <a:ext cx="11965800" cy="80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437732" y="1618445"/>
            <a:ext cx="11965800" cy="479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>
              <a:spcBef>
                <a:spcPts val="720"/>
              </a:spcBef>
              <a:spcAft>
                <a:spcPts val="0"/>
              </a:spcAft>
              <a:buSzPts val="2400"/>
              <a:buChar char="•"/>
              <a:defRPr/>
            </a:lvl1pPr>
            <a:lvl2pPr indent="-368300" lvl="1" marL="914400" rtl="0">
              <a:spcBef>
                <a:spcPts val="320"/>
              </a:spcBef>
              <a:spcAft>
                <a:spcPts val="0"/>
              </a:spcAft>
              <a:buSzPts val="2200"/>
              <a:buChar char="-"/>
              <a:defRPr/>
            </a:lvl2pPr>
            <a:lvl3pPr indent="-368300" lvl="2" marL="1371600" rtl="0">
              <a:spcBef>
                <a:spcPts val="320"/>
              </a:spcBef>
              <a:spcAft>
                <a:spcPts val="0"/>
              </a:spcAft>
              <a:buSzPts val="2200"/>
              <a:buChar char="8"/>
              <a:defRPr/>
            </a:lvl3pPr>
            <a:lvl4pPr indent="-330200" lvl="3" marL="1828800" rtl="0">
              <a:spcBef>
                <a:spcPts val="320"/>
              </a:spcBef>
              <a:spcAft>
                <a:spcPts val="0"/>
              </a:spcAft>
              <a:buSzPts val="1600"/>
              <a:buChar char="-"/>
              <a:defRPr/>
            </a:lvl4pPr>
            <a:lvl5pPr indent="-381000" lvl="4" marL="2286000" rtl="0">
              <a:spcBef>
                <a:spcPts val="480"/>
              </a:spcBef>
              <a:spcAft>
                <a:spcPts val="0"/>
              </a:spcAft>
              <a:buSzPts val="2400"/>
              <a:buChar char="»"/>
              <a:defRPr/>
            </a:lvl5pPr>
            <a:lvl6pPr indent="-361950" lvl="5" marL="2743200" rtl="0">
              <a:spcBef>
                <a:spcPts val="420"/>
              </a:spcBef>
              <a:spcAft>
                <a:spcPts val="0"/>
              </a:spcAft>
              <a:buSzPts val="2100"/>
              <a:buChar char="•"/>
              <a:defRPr/>
            </a:lvl6pPr>
            <a:lvl7pPr indent="-361950" lvl="6" marL="3200400" rtl="0">
              <a:spcBef>
                <a:spcPts val="420"/>
              </a:spcBef>
              <a:spcAft>
                <a:spcPts val="0"/>
              </a:spcAft>
              <a:buSzPts val="2100"/>
              <a:buChar char="•"/>
              <a:defRPr/>
            </a:lvl7pPr>
            <a:lvl8pPr indent="-361950" lvl="7" marL="3657600" rtl="0">
              <a:spcBef>
                <a:spcPts val="420"/>
              </a:spcBef>
              <a:spcAft>
                <a:spcPts val="0"/>
              </a:spcAft>
              <a:buSzPts val="2100"/>
              <a:buChar char="•"/>
              <a:defRPr/>
            </a:lvl8pPr>
            <a:lvl9pPr indent="-361950" lvl="8" marL="4114800" rtl="0">
              <a:spcBef>
                <a:spcPts val="42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11898202" y="6548653"/>
            <a:ext cx="7707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400" lIns="128400" spcFirstLastPara="1" rIns="128400" wrap="square" tIns="128400">
            <a:noAutofit/>
          </a:bodyPr>
          <a:lstStyle>
            <a:lvl1pPr lvl="0" rtl="0">
              <a:buNone/>
              <a:defRPr sz="2000"/>
            </a:lvl1pPr>
            <a:lvl2pPr lvl="1" rtl="0">
              <a:buNone/>
              <a:defRPr sz="2000"/>
            </a:lvl2pPr>
            <a:lvl3pPr lvl="2" rtl="0">
              <a:buNone/>
              <a:defRPr sz="2000"/>
            </a:lvl3pPr>
            <a:lvl4pPr lvl="3" rtl="0">
              <a:buNone/>
              <a:defRPr sz="2000"/>
            </a:lvl4pPr>
            <a:lvl5pPr lvl="4" rtl="0">
              <a:buNone/>
              <a:defRPr sz="2000"/>
            </a:lvl5pPr>
            <a:lvl6pPr lvl="5" rtl="0">
              <a:buNone/>
              <a:defRPr sz="2000"/>
            </a:lvl6pPr>
            <a:lvl7pPr lvl="6" rtl="0">
              <a:buNone/>
              <a:defRPr sz="2000"/>
            </a:lvl7pPr>
            <a:lvl8pPr lvl="7" rtl="0">
              <a:buNone/>
              <a:defRPr sz="2000"/>
            </a:lvl8pPr>
            <a:lvl9pPr lvl="8" rtl="0">
              <a:buNone/>
              <a:defRPr sz="20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448865"/>
            <a:ext cx="12841288" cy="3472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  <a:defRPr b="0" i="0" sz="20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325844" y="1355586"/>
            <a:ext cx="12189600" cy="4929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8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1"/>
          <p:cNvSpPr/>
          <p:nvPr/>
        </p:nvSpPr>
        <p:spPr>
          <a:xfrm>
            <a:off x="11962768" y="6598170"/>
            <a:ext cx="552676" cy="373264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24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rPr>
              <a:t>‹#›</a:t>
            </a:fld>
            <a:endParaRPr b="1" i="0" sz="2400" u="none" cap="none" strike="noStrike">
              <a:solidFill>
                <a:schemeClr val="accent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27101" l="0" r="0" t="0"/>
          <a:stretch/>
        </p:blipFill>
        <p:spPr>
          <a:xfrm>
            <a:off x="5887914" y="6492261"/>
            <a:ext cx="1065460" cy="585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012" y="6497840"/>
            <a:ext cx="1495223" cy="5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1760789" y="6486127"/>
            <a:ext cx="3193176" cy="597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Proprietary and Confidential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type="ctrTitle"/>
          </p:nvPr>
        </p:nvSpPr>
        <p:spPr>
          <a:xfrm>
            <a:off x="6611490" y="2990455"/>
            <a:ext cx="6030600" cy="62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 Black"/>
              <a:buNone/>
            </a:pPr>
            <a:r>
              <a:rPr lang="en-US" sz="2520"/>
              <a:t>Technical Presentations in Business</a:t>
            </a:r>
            <a:endParaRPr sz="2520"/>
          </a:p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6611557" y="3611561"/>
            <a:ext cx="60306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TAMID Tech Track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0"/>
          <p:cNvCxnSpPr/>
          <p:nvPr/>
        </p:nvCxnSpPr>
        <p:spPr>
          <a:xfrm flipH="1" rot="10800000">
            <a:off x="1837832" y="3063518"/>
            <a:ext cx="795000" cy="8940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10"/>
          <p:cNvCxnSpPr/>
          <p:nvPr/>
        </p:nvCxnSpPr>
        <p:spPr>
          <a:xfrm>
            <a:off x="3998225" y="2988975"/>
            <a:ext cx="880200" cy="10185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10"/>
          <p:cNvCxnSpPr/>
          <p:nvPr/>
        </p:nvCxnSpPr>
        <p:spPr>
          <a:xfrm flipH="1">
            <a:off x="6120225" y="2954225"/>
            <a:ext cx="1242000" cy="11127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" name="Google Shape;56;p10"/>
          <p:cNvCxnSpPr/>
          <p:nvPr/>
        </p:nvCxnSpPr>
        <p:spPr>
          <a:xfrm>
            <a:off x="8661150" y="3270988"/>
            <a:ext cx="344400" cy="7020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10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Top Tech-Business Presentation Tips</a:t>
            </a:r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278900" y="3848975"/>
            <a:ext cx="2284500" cy="22845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14300" rotWithShape="0" algn="bl" dir="5880000" dist="952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Know your audience!</a:t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153075" y="1239275"/>
            <a:ext cx="2284500" cy="22845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14300" rotWithShape="0" algn="bl" dir="588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/>
        </p:nvSpPr>
        <p:spPr>
          <a:xfrm>
            <a:off x="2086475" y="1995725"/>
            <a:ext cx="24177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When explaining code, zoom out!</a:t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0"/>
          <p:cNvSpPr/>
          <p:nvPr/>
        </p:nvSpPr>
        <p:spPr>
          <a:xfrm>
            <a:off x="4220000" y="3481525"/>
            <a:ext cx="2284500" cy="22845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14300" rotWithShape="0" algn="bl" dir="588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 txBox="1"/>
          <p:nvPr/>
        </p:nvSpPr>
        <p:spPr>
          <a:xfrm>
            <a:off x="4368650" y="4244547"/>
            <a:ext cx="19872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Use demos </a:t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when applicable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63" name="Google Shape;63;p10"/>
          <p:cNvSpPr/>
          <p:nvPr/>
        </p:nvSpPr>
        <p:spPr>
          <a:xfrm>
            <a:off x="8305950" y="3848975"/>
            <a:ext cx="2284500" cy="22845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14300" rotWithShape="0" algn="bl" dir="588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 txBox="1"/>
          <p:nvPr/>
        </p:nvSpPr>
        <p:spPr>
          <a:xfrm>
            <a:off x="8618550" y="4456325"/>
            <a:ext cx="1770900" cy="8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Keep code screenshots to a minimum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0"/>
          <p:cNvSpPr/>
          <p:nvPr/>
        </p:nvSpPr>
        <p:spPr>
          <a:xfrm>
            <a:off x="6992000" y="1239263"/>
            <a:ext cx="2284500" cy="22845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14300" rotWithShape="0" algn="bl" dir="588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/>
        </p:nvSpPr>
        <p:spPr>
          <a:xfrm>
            <a:off x="7140650" y="2051963"/>
            <a:ext cx="19872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Outcome-driven statements</a:t>
            </a:r>
            <a:endParaRPr b="1" sz="1800">
              <a:solidFill>
                <a:srgbClr val="FFFFFF"/>
              </a:solidFill>
            </a:endParaRPr>
          </a:p>
        </p:txBody>
      </p:sp>
      <p:grpSp>
        <p:nvGrpSpPr>
          <p:cNvPr id="67" name="Google Shape;67;p10"/>
          <p:cNvGrpSpPr/>
          <p:nvPr/>
        </p:nvGrpSpPr>
        <p:grpSpPr>
          <a:xfrm>
            <a:off x="10144236" y="3488106"/>
            <a:ext cx="427539" cy="492305"/>
            <a:chOff x="10173979" y="3009257"/>
            <a:chExt cx="639646" cy="736543"/>
          </a:xfrm>
        </p:grpSpPr>
        <p:sp>
          <p:nvSpPr>
            <p:cNvPr id="68" name="Google Shape;68;p10"/>
            <p:cNvSpPr/>
            <p:nvPr/>
          </p:nvSpPr>
          <p:spPr>
            <a:xfrm>
              <a:off x="10173979" y="3606600"/>
              <a:ext cx="139200" cy="139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0"/>
            <p:cNvSpPr/>
            <p:nvPr/>
          </p:nvSpPr>
          <p:spPr>
            <a:xfrm>
              <a:off x="10284604" y="3344350"/>
              <a:ext cx="257400" cy="250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0"/>
            <p:cNvSpPr/>
            <p:nvPr/>
          </p:nvSpPr>
          <p:spPr>
            <a:xfrm>
              <a:off x="10469225" y="3009257"/>
              <a:ext cx="344400" cy="33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0"/>
          <p:cNvSpPr/>
          <p:nvPr/>
        </p:nvSpPr>
        <p:spPr>
          <a:xfrm rot="409939">
            <a:off x="10102437" y="2116388"/>
            <a:ext cx="2285218" cy="1478763"/>
          </a:xfrm>
          <a:prstGeom prst="cloud">
            <a:avLst/>
          </a:prstGeom>
          <a:solidFill>
            <a:schemeClr val="accent3"/>
          </a:solidFill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  <a:effectLst>
            <a:outerShdw blurRad="128588" rotWithShape="0" algn="bl" dir="756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 txBox="1"/>
          <p:nvPr/>
        </p:nvSpPr>
        <p:spPr>
          <a:xfrm rot="181538">
            <a:off x="10311052" y="2324692"/>
            <a:ext cx="1898346" cy="10043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-US" sz="1200">
                <a:solidFill>
                  <a:srgbClr val="FFFFFF"/>
                </a:solidFill>
              </a:rPr>
              <a:t>never show code without using verbal or visual cues to explain what it’s doing 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4547725" y="366350"/>
            <a:ext cx="37458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Project Overview</a:t>
            </a:r>
            <a:endParaRPr/>
          </a:p>
        </p:txBody>
      </p:sp>
      <p:grpSp>
        <p:nvGrpSpPr>
          <p:cNvPr id="78" name="Google Shape;78;p11"/>
          <p:cNvGrpSpPr/>
          <p:nvPr/>
        </p:nvGrpSpPr>
        <p:grpSpPr>
          <a:xfrm>
            <a:off x="363600" y="1230679"/>
            <a:ext cx="12114063" cy="5419500"/>
            <a:chOff x="136538" y="1346625"/>
            <a:chExt cx="12114063" cy="5419500"/>
          </a:xfrm>
        </p:grpSpPr>
        <p:sp>
          <p:nvSpPr>
            <p:cNvPr id="79" name="Google Shape;79;p11"/>
            <p:cNvSpPr txBox="1"/>
            <p:nvPr/>
          </p:nvSpPr>
          <p:spPr>
            <a:xfrm>
              <a:off x="136538" y="1346625"/>
              <a:ext cx="3360900" cy="427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u="sng">
                  <a:solidFill>
                    <a:srgbClr val="595959"/>
                  </a:solidFill>
                </a:rPr>
                <a:t>Know Your Audience</a:t>
              </a:r>
              <a:endParaRPr sz="2400" u="sng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Consider the range of technical knowledge in the audience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It’s always better to explain in plain english than in technical terms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Keep it simple; avoid going on long tangents when trying to get everyone on the same page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2500"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11"/>
            <p:cNvSpPr txBox="1"/>
            <p:nvPr/>
          </p:nvSpPr>
          <p:spPr>
            <a:xfrm>
              <a:off x="4034350" y="1346625"/>
              <a:ext cx="3629100" cy="351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u="sng">
                  <a:solidFill>
                    <a:srgbClr val="595959"/>
                  </a:solidFill>
                </a:rPr>
                <a:t>Preface Tech Terms</a:t>
              </a:r>
              <a:endParaRPr sz="2400" u="sng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Using applicable “techy” language is acceptable, as long as you give background context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Applies for </a:t>
              </a:r>
              <a:r>
                <a:rPr lang="en-US" sz="1800">
                  <a:solidFill>
                    <a:srgbClr val="595959"/>
                  </a:solidFill>
                </a:rPr>
                <a:t>any frequently used definitions of tools or algorithms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Example: “For those who do not know, an API can be used to extract data from different websites and services”</a:t>
              </a:r>
              <a:endParaRPr sz="2500"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11"/>
            <p:cNvSpPr txBox="1"/>
            <p:nvPr/>
          </p:nvSpPr>
          <p:spPr>
            <a:xfrm>
              <a:off x="8237200" y="1346625"/>
              <a:ext cx="4013400" cy="541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u="sng">
                  <a:solidFill>
                    <a:srgbClr val="595959"/>
                  </a:solidFill>
                </a:rPr>
                <a:t>Structure Your Explanation </a:t>
              </a:r>
              <a:endParaRPr sz="2400" u="sng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Step 1: Discuss the project’s mission statement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Step 2: Explain what tools/ technologies you used to achieve these goals</a:t>
              </a:r>
              <a:endParaRPr sz="1800">
                <a:solidFill>
                  <a:srgbClr val="595959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95959"/>
                  </a:solidFill>
                </a:rPr>
                <a:t>Example: “Our </a:t>
              </a:r>
              <a:r>
                <a:rPr b="1" lang="en-US" sz="1800">
                  <a:solidFill>
                    <a:srgbClr val="595959"/>
                  </a:solidFill>
                </a:rPr>
                <a:t>goal</a:t>
              </a:r>
              <a:r>
                <a:rPr lang="en-US" sz="1800">
                  <a:solidFill>
                    <a:srgbClr val="595959"/>
                  </a:solidFill>
                </a:rPr>
                <a:t> was </a:t>
              </a:r>
              <a:r>
                <a:rPr lang="en-US" sz="1800" u="sng">
                  <a:solidFill>
                    <a:srgbClr val="595959"/>
                  </a:solidFill>
                </a:rPr>
                <a:t>to create a tool that measures nutrition of online recipes</a:t>
              </a:r>
              <a:r>
                <a:rPr lang="en-US" sz="1800">
                  <a:solidFill>
                    <a:srgbClr val="595959"/>
                  </a:solidFill>
                </a:rPr>
                <a:t>, </a:t>
              </a:r>
              <a:r>
                <a:rPr b="1" lang="en-US" sz="1800">
                  <a:solidFill>
                    <a:srgbClr val="595959"/>
                  </a:solidFill>
                </a:rPr>
                <a:t>so we used</a:t>
              </a:r>
              <a:r>
                <a:rPr lang="en-US" sz="1800">
                  <a:solidFill>
                    <a:srgbClr val="595959"/>
                  </a:solidFill>
                </a:rPr>
                <a:t> </a:t>
              </a:r>
              <a:r>
                <a:rPr lang="en-US" sz="1800" u="sng">
                  <a:solidFill>
                    <a:srgbClr val="595959"/>
                  </a:solidFill>
                </a:rPr>
                <a:t>the Tasty API</a:t>
              </a:r>
              <a:r>
                <a:rPr lang="en-US" sz="1800">
                  <a:solidFill>
                    <a:srgbClr val="595959"/>
                  </a:solidFill>
                </a:rPr>
                <a:t> to grab recipe information from Tasty.com, followed by another tool, </a:t>
              </a:r>
              <a:r>
                <a:rPr lang="en-US" sz="1800" u="sng">
                  <a:solidFill>
                    <a:srgbClr val="595959"/>
                  </a:solidFill>
                </a:rPr>
                <a:t>the Edamam API</a:t>
              </a:r>
              <a:r>
                <a:rPr lang="en-US" sz="1800">
                  <a:solidFill>
                    <a:srgbClr val="595959"/>
                  </a:solidFill>
                </a:rPr>
                <a:t>, to rate its nutrition. This lead us to have an output of nutrition information from the input of an online recipe. ”</a:t>
              </a:r>
              <a:endParaRPr sz="1800"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title"/>
          </p:nvPr>
        </p:nvSpPr>
        <p:spPr>
          <a:xfrm>
            <a:off x="4666988" y="366350"/>
            <a:ext cx="35073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Zoom Out</a:t>
            </a:r>
            <a:endParaRPr/>
          </a:p>
        </p:txBody>
      </p:sp>
      <p:sp>
        <p:nvSpPr>
          <p:cNvPr id="87" name="Google Shape;87;p12"/>
          <p:cNvSpPr txBox="1"/>
          <p:nvPr/>
        </p:nvSpPr>
        <p:spPr>
          <a:xfrm>
            <a:off x="1937425" y="1694375"/>
            <a:ext cx="4043700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595959"/>
                </a:solidFill>
              </a:rPr>
              <a:t>Don’t explain how it works. Explain what it does and why! </a:t>
            </a:r>
            <a:endParaRPr b="1" sz="3600">
              <a:solidFill>
                <a:srgbClr val="59595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500">
              <a:solidFill>
                <a:srgbClr val="595959"/>
              </a:solidFill>
            </a:endParaRPr>
          </a:p>
        </p:txBody>
      </p:sp>
      <p:cxnSp>
        <p:nvCxnSpPr>
          <p:cNvPr id="88" name="Google Shape;88;p12"/>
          <p:cNvCxnSpPr/>
          <p:nvPr/>
        </p:nvCxnSpPr>
        <p:spPr>
          <a:xfrm>
            <a:off x="6420638" y="1311500"/>
            <a:ext cx="0" cy="4371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9" name="Google Shape;8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21035">
            <a:off x="69144" y="2394971"/>
            <a:ext cx="4463088" cy="284173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2"/>
          <p:cNvSpPr txBox="1"/>
          <p:nvPr/>
        </p:nvSpPr>
        <p:spPr>
          <a:xfrm>
            <a:off x="6615875" y="2207088"/>
            <a:ext cx="5880900" cy="3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Focus on </a:t>
            </a:r>
            <a:r>
              <a:rPr b="1" lang="en-US" sz="28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IMPACT</a:t>
            </a:r>
            <a:r>
              <a:rPr b="1" lang="en-US" sz="28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, not </a:t>
            </a:r>
            <a:r>
              <a:rPr b="1" lang="en-US" sz="28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PROCESS</a:t>
            </a:r>
            <a:endParaRPr b="1" sz="280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"/>
              <a:buChar char="●"/>
            </a:pPr>
            <a:r>
              <a:rPr lang="en-US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Delving into the inner workings of a technology can be an interest-killer, especially in a pitch setting</a:t>
            </a:r>
            <a:endParaRPr sz="1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"/>
              <a:buChar char="●"/>
            </a:pPr>
            <a:r>
              <a:rPr lang="en-US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Focus instead on the applications of your product, its target market, and why it will succeed</a:t>
            </a:r>
            <a:endParaRPr sz="1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Roboto"/>
              <a:buChar char="●"/>
            </a:pPr>
            <a:r>
              <a:rPr lang="en-US" sz="1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When fielding questions from the audience, you can use that time to mention you are happy to explain the further technical details on request</a:t>
            </a:r>
            <a:endParaRPr sz="1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Utilizing Demos in Your Presentation</a:t>
            </a:r>
            <a:endParaRPr/>
          </a:p>
        </p:txBody>
      </p:sp>
      <p:sp>
        <p:nvSpPr>
          <p:cNvPr id="96" name="Google Shape;96;p13"/>
          <p:cNvSpPr txBox="1"/>
          <p:nvPr/>
        </p:nvSpPr>
        <p:spPr>
          <a:xfrm>
            <a:off x="394425" y="1534425"/>
            <a:ext cx="7105800" cy="4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595959"/>
                </a:solidFill>
              </a:rPr>
              <a:t>Do a demo if... </a:t>
            </a:r>
            <a:endParaRPr sz="42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You can provide visualizations or calculations that could aid comprehension of purpose 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Time allows it; If you run through a demo too quickly, or stretch out the demo to fill time, the audience will lose interest.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lang="en-US" sz="1800">
                <a:solidFill>
                  <a:srgbClr val="595959"/>
                </a:solidFill>
              </a:rPr>
              <a:t>Time yourself when practicing to better understand your pacing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You can demonstrate expertise in the product space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lang="en-US" sz="1800">
                <a:solidFill>
                  <a:srgbClr val="595959"/>
                </a:solidFill>
              </a:rPr>
              <a:t>Prepare to be pressed on specific of your product and its market. Example: “What differentiates your product from similar product X”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>
              <a:solidFill>
                <a:srgbClr val="595959"/>
              </a:solidFill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7825" y="1332951"/>
            <a:ext cx="4486275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536725" y="3275550"/>
            <a:ext cx="27069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4566639" y="376275"/>
            <a:ext cx="3708000" cy="49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/>
              <a:t>Diagramming 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394425" y="1534425"/>
            <a:ext cx="50361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Can be a good visual aid to show process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Use creative visual representations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Remember not to get too technical here 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>
              <a:solidFill>
                <a:srgbClr val="595959"/>
              </a:solidFill>
            </a:endParaRPr>
          </a:p>
        </p:txBody>
      </p:sp>
      <p:pic>
        <p:nvPicPr>
          <p:cNvPr id="105" name="Google Shape;10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0500" y="2393225"/>
            <a:ext cx="5036251" cy="436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 txBox="1"/>
          <p:nvPr/>
        </p:nvSpPr>
        <p:spPr>
          <a:xfrm>
            <a:off x="7951200" y="1393500"/>
            <a:ext cx="3952500" cy="10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595959"/>
                </a:solidFill>
              </a:rPr>
              <a:t>Example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5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AMID">
  <a:themeElements>
    <a:clrScheme name="TAMID 16_9">
      <a:dk1>
        <a:srgbClr val="58595B"/>
      </a:dk1>
      <a:lt1>
        <a:srgbClr val="DDDDDD"/>
      </a:lt1>
      <a:dk2>
        <a:srgbClr val="FFFFFF"/>
      </a:dk2>
      <a:lt2>
        <a:srgbClr val="FFFFFF"/>
      </a:lt2>
      <a:accent1>
        <a:srgbClr val="DDDDDD"/>
      </a:accent1>
      <a:accent2>
        <a:srgbClr val="FFFFFF"/>
      </a:accent2>
      <a:accent3>
        <a:srgbClr val="41B5E8"/>
      </a:accent3>
      <a:accent4>
        <a:srgbClr val="B2B2B2"/>
      </a:accent4>
      <a:accent5>
        <a:srgbClr val="58595B"/>
      </a:accent5>
      <a:accent6>
        <a:srgbClr val="58595B"/>
      </a:accent6>
      <a:hlink>
        <a:srgbClr val="000000"/>
      </a:hlink>
      <a:folHlink>
        <a:srgbClr val="41B5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